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</p:sldMasterIdLst>
  <p:notesMasterIdLst>
    <p:notesMasterId r:id="rId29"/>
  </p:notesMasterIdLst>
  <p:handoutMasterIdLst>
    <p:handoutMasterId r:id="rId30"/>
  </p:handoutMasterIdLst>
  <p:sldIdLst>
    <p:sldId id="344" r:id="rId3"/>
    <p:sldId id="343" r:id="rId4"/>
    <p:sldId id="347" r:id="rId5"/>
    <p:sldId id="796" r:id="rId6"/>
    <p:sldId id="797" r:id="rId7"/>
    <p:sldId id="792" r:id="rId8"/>
    <p:sldId id="805" r:id="rId9"/>
    <p:sldId id="804" r:id="rId10"/>
    <p:sldId id="812" r:id="rId11"/>
    <p:sldId id="803" r:id="rId12"/>
    <p:sldId id="802" r:id="rId13"/>
    <p:sldId id="801" r:id="rId14"/>
    <p:sldId id="806" r:id="rId15"/>
    <p:sldId id="807" r:id="rId16"/>
    <p:sldId id="808" r:id="rId17"/>
    <p:sldId id="810" r:id="rId18"/>
    <p:sldId id="809" r:id="rId19"/>
    <p:sldId id="811" r:id="rId20"/>
    <p:sldId id="793" r:id="rId21"/>
    <p:sldId id="794" r:id="rId22"/>
    <p:sldId id="517" r:id="rId23"/>
    <p:sldId id="798" r:id="rId24"/>
    <p:sldId id="751" r:id="rId25"/>
    <p:sldId id="799" r:id="rId26"/>
    <p:sldId id="813" r:id="rId27"/>
    <p:sldId id="752" r:id="rId28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7/26/2020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031800-D295-4837-A191-ED7BAAE014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44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221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8D82F-091E-4EFF-8870-2826716A57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2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3FE4E-8431-4CBB-95C2-FE2A943E082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98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38B2C-FD31-407E-BF11-A9F3F18C8B8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579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CE3A5-4413-4E9D-86F1-4FDFBBDAF6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1805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3E38AD-2268-4337-BF1C-A2DDF09EF82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471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5FC12C-BC29-499A-AF3A-CC7375DD8E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3D59E9-0C04-4A9B-A3E4-30E8E5EEAB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924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C5265-6071-4933-A6A6-15EB223B7B0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7636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F9DA99-698B-4630-AF18-61075A9A4E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256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7/26/2020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8685605-1955-48EA-9947-A483F5B9001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57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1201" y="3874187"/>
            <a:ext cx="71578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42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533400"/>
            <a:ext cx="7872984" cy="3048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/>
            </a:r>
            <a:br>
              <a:rPr lang="en-US" sz="4000" b="1" dirty="0" smtClean="0">
                <a:solidFill>
                  <a:srgbClr val="0000FF"/>
                </a:solidFill>
              </a:rPr>
            </a:br>
            <a:r>
              <a:rPr lang="en-US" sz="4900" b="1" dirty="0" smtClean="0">
                <a:solidFill>
                  <a:srgbClr val="0000FF"/>
                </a:solidFill>
              </a:rPr>
              <a:t>UNIT </a:t>
            </a:r>
            <a:r>
              <a:rPr lang="en-US" sz="4900" b="1" dirty="0" smtClean="0">
                <a:solidFill>
                  <a:srgbClr val="0000FF"/>
                </a:solidFill>
              </a:rPr>
              <a:t>2: FREE TIME </a:t>
            </a:r>
            <a:r>
              <a:rPr lang="en-US" sz="4900" b="1" dirty="0" smtClean="0">
                <a:solidFill>
                  <a:srgbClr val="0000FF"/>
                </a:solidFill>
              </a:rPr>
              <a:t>ACTIVITIES</a:t>
            </a:r>
            <a:br>
              <a:rPr lang="en-US" sz="4900" b="1" dirty="0" smtClean="0">
                <a:solidFill>
                  <a:srgbClr val="0000FF"/>
                </a:solidFill>
              </a:rPr>
            </a:br>
            <a:r>
              <a:rPr lang="en-US" sz="4900" b="1" dirty="0" smtClean="0">
                <a:solidFill>
                  <a:srgbClr val="0000FF"/>
                </a:solidFill>
              </a:rPr>
              <a:t>(TO BE CONTINUED)</a:t>
            </a:r>
            <a:r>
              <a:rPr lang="en-US" sz="4000" b="1" dirty="0" smtClean="0">
                <a:solidFill>
                  <a:srgbClr val="0000FF"/>
                </a:solidFill>
              </a:rPr>
              <a:t/>
            </a:r>
            <a:br>
              <a:rPr lang="en-US" sz="4000" b="1" dirty="0" smtClean="0">
                <a:solidFill>
                  <a:srgbClr val="0000FF"/>
                </a:solidFill>
              </a:rPr>
            </a:br>
            <a:endParaRPr 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65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0"/>
            <a:ext cx="6754056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Lis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  <p:pic>
        <p:nvPicPr>
          <p:cNvPr id="9" name="Lis 2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1905000"/>
            <a:ext cx="609600" cy="609600"/>
          </a:xfrm>
          <a:prstGeom prst="rect">
            <a:avLst/>
          </a:prstGeom>
        </p:spPr>
      </p:pic>
      <p:pic>
        <p:nvPicPr>
          <p:cNvPr id="10" name="Lis 2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3091543"/>
            <a:ext cx="609600" cy="609600"/>
          </a:xfrm>
          <a:prstGeom prst="rect">
            <a:avLst/>
          </a:prstGeom>
        </p:spPr>
      </p:pic>
      <p:pic>
        <p:nvPicPr>
          <p:cNvPr id="11" name="Lis 2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50086" y="4343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7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7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56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607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b="1" dirty="0" smtClean="0"/>
              <a:t>accept</a:t>
            </a:r>
            <a:r>
              <a:rPr lang="en-US" dirty="0" smtClean="0"/>
              <a:t> (verb) UK  </a:t>
            </a:r>
            <a:r>
              <a:rPr lang="en-US" dirty="0"/>
              <a:t>/</a:t>
            </a:r>
            <a:r>
              <a:rPr lang="en-US" dirty="0" err="1"/>
              <a:t>əkˈsept</a:t>
            </a:r>
            <a:r>
              <a:rPr lang="en-US" dirty="0"/>
              <a:t>/ US  /</a:t>
            </a:r>
            <a:r>
              <a:rPr lang="en-US" dirty="0" err="1"/>
              <a:t>əkˈsept</a:t>
            </a:r>
            <a:r>
              <a:rPr lang="en-US" dirty="0" smtClean="0"/>
              <a:t>/: 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to agree </a:t>
            </a:r>
            <a:r>
              <a:rPr lang="en-US" dirty="0"/>
              <a:t>to take something</a:t>
            </a:r>
            <a:r>
              <a:rPr lang="en-US" dirty="0" smtClean="0"/>
              <a:t>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Do </a:t>
            </a:r>
            <a:r>
              <a:rPr lang="en-US" dirty="0"/>
              <a:t>you accept credit cards?</a:t>
            </a:r>
          </a:p>
          <a:p>
            <a:pPr marL="82296" indent="0">
              <a:buNone/>
            </a:pPr>
            <a:r>
              <a:rPr lang="en-US" dirty="0" smtClean="0"/>
              <a:t>- She </a:t>
            </a:r>
            <a:r>
              <a:rPr lang="en-US" dirty="0"/>
              <a:t>was in Mumbai to accept an award for her latest novel.</a:t>
            </a:r>
          </a:p>
          <a:p>
            <a:pPr marL="82296" indent="0">
              <a:buNone/>
            </a:pPr>
            <a:r>
              <a:rPr lang="en-US" dirty="0" smtClean="0"/>
              <a:t>- I </a:t>
            </a:r>
            <a:r>
              <a:rPr lang="en-US" dirty="0"/>
              <a:t>offered her an apology, but she wouldn't accept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/>
              <a:t>2. </a:t>
            </a:r>
            <a:r>
              <a:rPr lang="en-US" b="1" dirty="0"/>
              <a:t>credit </a:t>
            </a:r>
            <a:r>
              <a:rPr lang="en-US" b="1" dirty="0" smtClean="0"/>
              <a:t>card (noun </a:t>
            </a:r>
            <a:r>
              <a:rPr lang="en-US" b="1" dirty="0"/>
              <a:t>[ C </a:t>
            </a:r>
            <a:r>
              <a:rPr lang="en-US" b="1" dirty="0" smtClean="0"/>
              <a:t>])</a:t>
            </a:r>
            <a:endParaRPr lang="en-US" b="1" dirty="0"/>
          </a:p>
          <a:p>
            <a:pPr marL="82296" indent="0">
              <a:buNone/>
            </a:pPr>
            <a:r>
              <a:rPr lang="en-US" dirty="0"/>
              <a:t>UK  /ˈ</a:t>
            </a:r>
            <a:r>
              <a:rPr lang="en-US" dirty="0" err="1"/>
              <a:t>kred.ɪt</a:t>
            </a:r>
            <a:r>
              <a:rPr lang="en-US" dirty="0"/>
              <a:t> ˌ</a:t>
            </a:r>
            <a:r>
              <a:rPr lang="en-US" dirty="0" err="1"/>
              <a:t>kɑːd</a:t>
            </a:r>
            <a:r>
              <a:rPr lang="en-US" dirty="0"/>
              <a:t>/ US  /ˈ</a:t>
            </a:r>
            <a:r>
              <a:rPr lang="en-US" dirty="0" err="1"/>
              <a:t>kred.ɪt</a:t>
            </a:r>
            <a:r>
              <a:rPr lang="en-US" dirty="0"/>
              <a:t> ˌ</a:t>
            </a:r>
            <a:r>
              <a:rPr lang="en-US" dirty="0" err="1"/>
              <a:t>kɑːrd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small plastic card that can be used as a method of payment, the money being taken from you at a later time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What </a:t>
            </a:r>
            <a:r>
              <a:rPr lang="en-US" dirty="0"/>
              <a:t>is the expiry date on your credit card ?</a:t>
            </a:r>
          </a:p>
          <a:p>
            <a:pPr marL="82296" indent="0">
              <a:buNone/>
            </a:pPr>
            <a:r>
              <a:rPr lang="en-US" dirty="0" smtClean="0"/>
              <a:t>- Would </a:t>
            </a:r>
            <a:r>
              <a:rPr lang="en-US" dirty="0"/>
              <a:t>you prefer to pay by cash, </a:t>
            </a:r>
            <a:r>
              <a:rPr lang="en-US" dirty="0" err="1"/>
              <a:t>cheque</a:t>
            </a:r>
            <a:r>
              <a:rPr lang="en-US" dirty="0"/>
              <a:t> or credit card?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792162"/>
          </a:xfrm>
        </p:spPr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4953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/>
              <a:t>3. </a:t>
            </a:r>
            <a:r>
              <a:rPr lang="en-US" b="1" dirty="0" smtClean="0"/>
              <a:t>ID (</a:t>
            </a:r>
            <a:r>
              <a:rPr lang="en-US" dirty="0" smtClean="0"/>
              <a:t>noun) </a:t>
            </a:r>
            <a:r>
              <a:rPr lang="en-US" dirty="0"/>
              <a:t>[ U ] informal</a:t>
            </a:r>
          </a:p>
          <a:p>
            <a:pPr marL="82296" indent="0">
              <a:buNone/>
            </a:pPr>
            <a:r>
              <a:rPr lang="en-US" dirty="0" smtClean="0"/>
              <a:t>UK  </a:t>
            </a:r>
            <a:r>
              <a:rPr lang="en-US" dirty="0"/>
              <a:t>/ˌ</a:t>
            </a:r>
            <a:r>
              <a:rPr lang="en-US" dirty="0" err="1"/>
              <a:t>aɪˈdi</a:t>
            </a:r>
            <a:r>
              <a:rPr lang="en-US" dirty="0"/>
              <a:t>ː/ US  /ˌ</a:t>
            </a:r>
            <a:r>
              <a:rPr lang="en-US" dirty="0" err="1"/>
              <a:t>aɪˈdi</a:t>
            </a:r>
            <a:r>
              <a:rPr lang="en-US" dirty="0"/>
              <a:t>ː/</a:t>
            </a:r>
          </a:p>
          <a:p>
            <a:pPr marL="82296" indent="0">
              <a:buNone/>
            </a:pPr>
            <a:r>
              <a:rPr lang="en-US" dirty="0"/>
              <a:t>ID noun (DOCUMENT)</a:t>
            </a:r>
          </a:p>
          <a:p>
            <a:pPr marL="82296" indent="0">
              <a:buNone/>
            </a:pPr>
            <a:r>
              <a:rPr lang="en-US" dirty="0" smtClean="0"/>
              <a:t>-&gt; abbreviation </a:t>
            </a:r>
            <a:r>
              <a:rPr lang="en-US" dirty="0"/>
              <a:t>for </a:t>
            </a:r>
            <a:r>
              <a:rPr lang="en-US" b="1" dirty="0"/>
              <a:t>identification</a:t>
            </a:r>
            <a:r>
              <a:rPr lang="en-US" dirty="0"/>
              <a:t>: any official card or document with your name and photograph or other information on it that you use to prove who you are:</a:t>
            </a:r>
          </a:p>
          <a:p>
            <a:pPr marL="82296" indent="0">
              <a:buNone/>
            </a:pPr>
            <a:r>
              <a:rPr lang="en-US" dirty="0" smtClean="0"/>
              <a:t>Ex: Do </a:t>
            </a:r>
            <a:r>
              <a:rPr lang="en-US" dirty="0"/>
              <a:t>you have any ID? A driving </a:t>
            </a:r>
            <a:r>
              <a:rPr lang="en-US" dirty="0" err="1"/>
              <a:t>licence</a:t>
            </a:r>
            <a:r>
              <a:rPr lang="en-US" dirty="0"/>
              <a:t> or </a:t>
            </a:r>
            <a:r>
              <a:rPr lang="en-US" dirty="0" err="1"/>
              <a:t>cheque</a:t>
            </a:r>
            <a:r>
              <a:rPr lang="en-US" dirty="0"/>
              <a:t> card will do.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0"/>
            <a:ext cx="7872984" cy="9906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18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219200"/>
            <a:ext cx="7872984" cy="50292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dirty="0" smtClean="0"/>
              <a:t>4. </a:t>
            </a:r>
            <a:r>
              <a:rPr lang="en-US" b="1" dirty="0"/>
              <a:t>e</a:t>
            </a:r>
            <a:r>
              <a:rPr lang="en-US" b="1" dirty="0" smtClean="0"/>
              <a:t>mbarrassing</a:t>
            </a:r>
            <a:r>
              <a:rPr lang="en-US" dirty="0" smtClean="0"/>
              <a:t> (adjective)</a:t>
            </a:r>
            <a:endParaRPr lang="en-US" dirty="0"/>
          </a:p>
          <a:p>
            <a:pPr marL="82296" indent="0">
              <a:buNone/>
            </a:pPr>
            <a:r>
              <a:rPr lang="en-US" dirty="0"/>
              <a:t>UK  /</a:t>
            </a:r>
            <a:r>
              <a:rPr lang="en-US" dirty="0" err="1"/>
              <a:t>ɪmˈbær.ə.sɪŋ</a:t>
            </a:r>
            <a:r>
              <a:rPr lang="en-US" dirty="0"/>
              <a:t>/ US  /</a:t>
            </a:r>
            <a:r>
              <a:rPr lang="en-US" dirty="0" err="1"/>
              <a:t>ɪmˈber.ə.sɪŋ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making </a:t>
            </a:r>
            <a:r>
              <a:rPr lang="en-US" dirty="0"/>
              <a:t>you feel embarrassed: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an </a:t>
            </a:r>
            <a:r>
              <a:rPr lang="en-US" dirty="0"/>
              <a:t>embarrassing situation</a:t>
            </a:r>
          </a:p>
          <a:p>
            <a:pPr marL="82296" indent="0">
              <a:buNone/>
            </a:pPr>
            <a:r>
              <a:rPr lang="en-US" dirty="0" smtClean="0"/>
              <a:t>- [ </a:t>
            </a:r>
            <a:r>
              <a:rPr lang="en-US" dirty="0"/>
              <a:t>+ to infinitive ] It's embarrassing to be caught telling a lie.</a:t>
            </a:r>
          </a:p>
          <a:p>
            <a:pPr marL="82296" indent="0">
              <a:buNone/>
            </a:pPr>
            <a:r>
              <a:rPr lang="en-US" dirty="0" smtClean="0"/>
              <a:t>- My </a:t>
            </a:r>
            <a:r>
              <a:rPr lang="en-US" dirty="0"/>
              <a:t>most embarrassing moment was trying to introduce a woman whose name I couldn't remember.</a:t>
            </a:r>
          </a:p>
          <a:p>
            <a:pPr marL="82296" indent="0">
              <a:buNone/>
            </a:pPr>
            <a:r>
              <a:rPr lang="en-US" dirty="0" smtClean="0"/>
              <a:t>- It </a:t>
            </a:r>
            <a:r>
              <a:rPr lang="en-US" dirty="0"/>
              <a:t>was embarrassing how few people attended the party.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838200"/>
          </a:xfrm>
        </p:spPr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/>
              <a:t>5</a:t>
            </a:r>
            <a:r>
              <a:rPr lang="en-US" dirty="0" smtClean="0"/>
              <a:t>. </a:t>
            </a:r>
            <a:r>
              <a:rPr lang="en-US" b="1" dirty="0"/>
              <a:t>m</a:t>
            </a:r>
            <a:r>
              <a:rPr lang="en-US" b="1" dirty="0" smtClean="0"/>
              <a:t>ostly</a:t>
            </a:r>
            <a:r>
              <a:rPr lang="en-US" dirty="0" smtClean="0"/>
              <a:t> (adverb)= </a:t>
            </a:r>
            <a:r>
              <a:rPr lang="en-US" dirty="0"/>
              <a:t>mainly</a:t>
            </a:r>
          </a:p>
          <a:p>
            <a:pPr marL="82296" indent="0">
              <a:buNone/>
            </a:pPr>
            <a:r>
              <a:rPr lang="en-US" dirty="0"/>
              <a:t>UK  /ˈməʊst.li/ US  /ˈmoʊst.li/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- In </a:t>
            </a:r>
            <a:r>
              <a:rPr lang="en-US" dirty="0"/>
              <a:t>the smaller towns, it's mostly (= usually) very quiet at nights.</a:t>
            </a:r>
          </a:p>
          <a:p>
            <a:pPr marL="82296" indent="0">
              <a:buNone/>
            </a:pPr>
            <a:r>
              <a:rPr lang="en-US" dirty="0" smtClean="0"/>
              <a:t>- The </a:t>
            </a:r>
            <a:r>
              <a:rPr lang="en-US" dirty="0"/>
              <a:t>band are mostly (= most of them are) teenagers.</a:t>
            </a:r>
          </a:p>
          <a:p>
            <a:pPr marL="82296" indent="0">
              <a:buNone/>
            </a:pPr>
            <a:r>
              <a:rPr lang="en-US" dirty="0" smtClean="0"/>
              <a:t>- After </a:t>
            </a:r>
            <a:r>
              <a:rPr lang="en-US" dirty="0"/>
              <a:t>leaving school, she spent a year travelling, mostly in Africa and Asia.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609600"/>
            <a:ext cx="7872984" cy="56388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dirty="0" smtClean="0"/>
              <a:t>6.</a:t>
            </a:r>
            <a:r>
              <a:rPr lang="vi-VN" dirty="0" smtClean="0"/>
              <a:t> </a:t>
            </a:r>
            <a:r>
              <a:rPr lang="en-US" b="1" dirty="0"/>
              <a:t>s</a:t>
            </a:r>
            <a:r>
              <a:rPr lang="vi-VN" b="1" dirty="0" smtClean="0"/>
              <a:t>cary</a:t>
            </a:r>
            <a:r>
              <a:rPr lang="en-US" b="1" dirty="0" smtClean="0"/>
              <a:t> (</a:t>
            </a:r>
            <a:r>
              <a:rPr lang="vi-VN" dirty="0" smtClean="0"/>
              <a:t>adjective</a:t>
            </a:r>
            <a:r>
              <a:rPr lang="en-US" dirty="0" smtClean="0"/>
              <a:t>) </a:t>
            </a:r>
            <a:r>
              <a:rPr lang="vi-VN" dirty="0" smtClean="0"/>
              <a:t>informal </a:t>
            </a:r>
            <a:r>
              <a:rPr lang="vi-VN" dirty="0"/>
              <a:t>(UK also scarey)</a:t>
            </a:r>
          </a:p>
          <a:p>
            <a:pPr marL="82296" indent="0">
              <a:buNone/>
            </a:pPr>
            <a:r>
              <a:rPr lang="vi-VN" dirty="0"/>
              <a:t>UK  /ˈskeə.ri/ US  /ˈsker.i/</a:t>
            </a:r>
          </a:p>
          <a:p>
            <a:pPr marL="82296" indent="0">
              <a:buNone/>
            </a:pPr>
            <a:r>
              <a:rPr lang="en-US" dirty="0" smtClean="0"/>
              <a:t>-&gt; </a:t>
            </a:r>
            <a:r>
              <a:rPr lang="vi-VN" dirty="0" smtClean="0"/>
              <a:t>frightening</a:t>
            </a:r>
            <a:r>
              <a:rPr lang="vi-VN" dirty="0"/>
              <a:t>:</a:t>
            </a:r>
          </a:p>
          <a:p>
            <a:pPr marL="82296" indent="0">
              <a:buNone/>
            </a:pPr>
            <a:r>
              <a:rPr lang="vi-VN" dirty="0"/>
              <a:t>a scary movie/story</a:t>
            </a:r>
          </a:p>
          <a:p>
            <a:pPr marL="82296" indent="0">
              <a:buNone/>
            </a:pPr>
            <a:r>
              <a:rPr lang="vi-VN" b="1" dirty="0"/>
              <a:t>Các từ đồng </a:t>
            </a:r>
            <a:r>
              <a:rPr lang="vi-VN" b="1" dirty="0" smtClean="0"/>
              <a:t>nghĩa</a:t>
            </a:r>
            <a:r>
              <a:rPr lang="en-US" b="1" dirty="0" smtClean="0"/>
              <a:t>:</a:t>
            </a:r>
            <a:endParaRPr lang="vi-VN" b="1" dirty="0"/>
          </a:p>
          <a:p>
            <a:pPr marL="82296" indent="0">
              <a:buNone/>
            </a:pPr>
            <a:r>
              <a:rPr lang="en-US" dirty="0"/>
              <a:t>c</a:t>
            </a:r>
            <a:r>
              <a:rPr lang="vi-VN" dirty="0" smtClean="0"/>
              <a:t>hilling</a:t>
            </a:r>
            <a:r>
              <a:rPr lang="en-US" dirty="0" smtClean="0"/>
              <a:t>, </a:t>
            </a:r>
            <a:r>
              <a:rPr lang="vi-VN" dirty="0" smtClean="0"/>
              <a:t>fearsome </a:t>
            </a:r>
            <a:r>
              <a:rPr lang="en-US" dirty="0" smtClean="0"/>
              <a:t>(</a:t>
            </a:r>
            <a:r>
              <a:rPr lang="vi-VN" dirty="0" smtClean="0"/>
              <a:t>formal</a:t>
            </a:r>
            <a:r>
              <a:rPr lang="en-US" dirty="0" smtClean="0"/>
              <a:t>), </a:t>
            </a:r>
            <a:r>
              <a:rPr lang="vi-VN" dirty="0" smtClean="0"/>
              <a:t>frightening</a:t>
            </a:r>
            <a:endParaRPr lang="vi-VN" dirty="0"/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</a:t>
            </a:r>
            <a:endParaRPr lang="vi-VN" dirty="0"/>
          </a:p>
          <a:p>
            <a:pPr marL="82296" indent="0">
              <a:buNone/>
            </a:pPr>
            <a:r>
              <a:rPr lang="en-US" dirty="0" smtClean="0"/>
              <a:t>- </a:t>
            </a:r>
            <a:r>
              <a:rPr lang="vi-VN" dirty="0" smtClean="0"/>
              <a:t>She's </a:t>
            </a:r>
            <a:r>
              <a:rPr lang="vi-VN" dirty="0"/>
              <a:t>a scary woman.</a:t>
            </a:r>
          </a:p>
          <a:p>
            <a:pPr marL="82296" indent="0">
              <a:buNone/>
            </a:pPr>
            <a:r>
              <a:rPr lang="en-US" dirty="0" smtClean="0"/>
              <a:t>- </a:t>
            </a:r>
            <a:r>
              <a:rPr lang="vi-VN" dirty="0" smtClean="0"/>
              <a:t>I've </a:t>
            </a:r>
            <a:r>
              <a:rPr lang="vi-VN" dirty="0"/>
              <a:t>always found him a bit scary.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/>
              <a:t>7</a:t>
            </a:r>
            <a:r>
              <a:rPr lang="en-US" b="1" dirty="0" smtClean="0"/>
              <a:t>. Tent (</a:t>
            </a:r>
            <a:r>
              <a:rPr lang="en-US" dirty="0" smtClean="0"/>
              <a:t>noun </a:t>
            </a:r>
            <a:r>
              <a:rPr lang="en-US" dirty="0"/>
              <a:t>[ C </a:t>
            </a:r>
            <a:r>
              <a:rPr lang="en-US" dirty="0" smtClean="0"/>
              <a:t>]) UK  </a:t>
            </a:r>
            <a:r>
              <a:rPr lang="en-US" dirty="0"/>
              <a:t>/tent/ US  /tent/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shelter made of canvas or a similar material and supported by poles and ropes, that you can fold up and carry with you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Rain </a:t>
            </a:r>
            <a:r>
              <a:rPr lang="en-US" dirty="0"/>
              <a:t>had dampened the tent so we left it to dry in the afternoon sun.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838200"/>
          </a:xfrm>
        </p:spPr>
        <p:txBody>
          <a:bodyPr>
            <a:normAutofit/>
          </a:bodyPr>
          <a:lstStyle/>
          <a:p>
            <a:pPr algn="r"/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95949"/>
            <a:ext cx="2370044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33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 smtClean="0"/>
              <a:t>8. </a:t>
            </a:r>
            <a:r>
              <a:rPr lang="en-US" b="1" dirty="0"/>
              <a:t>m</a:t>
            </a:r>
            <a:r>
              <a:rPr lang="en-US" b="1" dirty="0" smtClean="0"/>
              <a:t>arshmallow</a:t>
            </a:r>
            <a:r>
              <a:rPr lang="en-US" dirty="0" smtClean="0"/>
              <a:t> (noun) </a:t>
            </a:r>
            <a:r>
              <a:rPr lang="en-US" dirty="0"/>
              <a:t>[ C or U ]</a:t>
            </a:r>
          </a:p>
          <a:p>
            <a:pPr marL="82296" indent="0">
              <a:buNone/>
            </a:pPr>
            <a:r>
              <a:rPr lang="en-US" dirty="0" smtClean="0"/>
              <a:t>UK  </a:t>
            </a:r>
            <a:r>
              <a:rPr lang="en-US" dirty="0"/>
              <a:t>/ˈ</a:t>
            </a:r>
            <a:r>
              <a:rPr lang="en-US" dirty="0" err="1"/>
              <a:t>mɑːʃˌmæl.əʊ</a:t>
            </a:r>
            <a:r>
              <a:rPr lang="en-US" dirty="0"/>
              <a:t>/ US  /ˈ</a:t>
            </a:r>
            <a:r>
              <a:rPr lang="en-US" dirty="0" err="1"/>
              <a:t>mɑːrʃˌmæl.oʊ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soft, sweet, pink or white food</a:t>
            </a:r>
            <a:r>
              <a:rPr lang="en-US" dirty="0" smtClean="0"/>
              <a:t>:</a:t>
            </a:r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 smtClean="0"/>
              <a:t>Ex: Why </a:t>
            </a:r>
            <a:r>
              <a:rPr lang="en-US" dirty="0"/>
              <a:t>don't we toast some marshmallows over the fire?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7/27/2020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677194"/>
            <a:ext cx="25908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56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/>
              <a:t>9</a:t>
            </a:r>
            <a:r>
              <a:rPr lang="en-US" dirty="0" smtClean="0"/>
              <a:t>. </a:t>
            </a:r>
            <a:r>
              <a:rPr lang="en-US" b="1" dirty="0"/>
              <a:t>c</a:t>
            </a:r>
            <a:r>
              <a:rPr lang="en-US" b="1" dirty="0" smtClean="0"/>
              <a:t>hore</a:t>
            </a:r>
            <a:r>
              <a:rPr lang="en-US" dirty="0" smtClean="0"/>
              <a:t> noun </a:t>
            </a:r>
            <a:r>
              <a:rPr lang="en-US" dirty="0"/>
              <a:t>[ C ]</a:t>
            </a:r>
          </a:p>
          <a:p>
            <a:pPr marL="82296" indent="0">
              <a:buNone/>
            </a:pPr>
            <a:r>
              <a:rPr lang="en-US" dirty="0"/>
              <a:t>UK  /</a:t>
            </a:r>
            <a:r>
              <a:rPr lang="en-US" dirty="0" err="1"/>
              <a:t>tʃɔːr</a:t>
            </a:r>
            <a:r>
              <a:rPr lang="en-US" dirty="0"/>
              <a:t>/ US  /</a:t>
            </a:r>
            <a:r>
              <a:rPr lang="en-US" dirty="0" err="1"/>
              <a:t>tʃɔːr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job or piece of work that is often boring or unpleasant but needs to be done regularly: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I'll </a:t>
            </a:r>
            <a:r>
              <a:rPr lang="en-US" dirty="0"/>
              <a:t>go shopping when I've done my chores (= done the jobs in or around the house).</a:t>
            </a:r>
          </a:p>
          <a:p>
            <a:pPr marL="82296" indent="0">
              <a:buNone/>
            </a:pPr>
            <a:r>
              <a:rPr lang="en-US" dirty="0" smtClean="0"/>
              <a:t>- I </a:t>
            </a:r>
            <a:r>
              <a:rPr lang="en-US" dirty="0"/>
              <a:t>find writing reports a real chore (= very boring).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7/27/2020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80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 smtClean="0"/>
              <a:t>10. </a:t>
            </a:r>
            <a:r>
              <a:rPr lang="en-US" b="1" dirty="0"/>
              <a:t>e</a:t>
            </a:r>
            <a:r>
              <a:rPr lang="en-US" b="1" dirty="0" smtClean="0"/>
              <a:t>rrand</a:t>
            </a:r>
            <a:r>
              <a:rPr lang="en-US" dirty="0" smtClean="0"/>
              <a:t> (noun </a:t>
            </a:r>
            <a:r>
              <a:rPr lang="en-US" dirty="0"/>
              <a:t>[ C </a:t>
            </a:r>
            <a:r>
              <a:rPr lang="en-US" dirty="0" smtClean="0"/>
              <a:t>])</a:t>
            </a:r>
            <a:endParaRPr lang="en-US" dirty="0"/>
          </a:p>
          <a:p>
            <a:pPr marL="82296" indent="0">
              <a:buNone/>
            </a:pPr>
            <a:r>
              <a:rPr lang="en-US" dirty="0"/>
              <a:t>US  /ˈ</a:t>
            </a:r>
            <a:r>
              <a:rPr lang="en-US" dirty="0" err="1"/>
              <a:t>er·ənd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short trip you make to do something, such as buying or delivering things in the neighborhood: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- He </a:t>
            </a:r>
            <a:r>
              <a:rPr lang="en-US" dirty="0"/>
              <a:t>would clean, do errands, and babysit for their 7-year-old daughter.</a:t>
            </a:r>
          </a:p>
          <a:p>
            <a:pPr marL="82296" indent="0">
              <a:buNone/>
            </a:pPr>
            <a:r>
              <a:rPr lang="en-US" dirty="0" smtClean="0"/>
              <a:t>- I’ve </a:t>
            </a:r>
            <a:r>
              <a:rPr lang="en-US" dirty="0"/>
              <a:t>got to run a few errands (= do errands) and then stop by my mother’s.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0"/>
            <a:ext cx="7872984" cy="1066800"/>
          </a:xfrm>
        </p:spPr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73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/>
          <a:lstStyle/>
          <a:p>
            <a:pPr marL="82296" indent="0">
              <a:buNone/>
            </a:pPr>
            <a:r>
              <a:rPr lang="en-US" dirty="0" smtClean="0"/>
              <a:t>11. </a:t>
            </a:r>
            <a:r>
              <a:rPr lang="en-US" b="1" dirty="0"/>
              <a:t>b</a:t>
            </a:r>
            <a:r>
              <a:rPr lang="en-US" b="1" dirty="0" smtClean="0"/>
              <a:t>ench</a:t>
            </a:r>
            <a:r>
              <a:rPr lang="en-US" dirty="0" smtClean="0"/>
              <a:t> (noun)</a:t>
            </a:r>
            <a:endParaRPr lang="en-US" dirty="0"/>
          </a:p>
          <a:p>
            <a:pPr marL="82296" indent="0">
              <a:buNone/>
            </a:pPr>
            <a:r>
              <a:rPr lang="en-US" dirty="0"/>
              <a:t>UK  /</a:t>
            </a:r>
            <a:r>
              <a:rPr lang="en-US" dirty="0" err="1"/>
              <a:t>bentʃ</a:t>
            </a:r>
            <a:r>
              <a:rPr lang="en-US" dirty="0"/>
              <a:t>/ US  /</a:t>
            </a:r>
            <a:r>
              <a:rPr lang="en-US" dirty="0" err="1"/>
              <a:t>bentʃ</a:t>
            </a:r>
            <a:r>
              <a:rPr lang="en-US" dirty="0"/>
              <a:t>/</a:t>
            </a:r>
          </a:p>
          <a:p>
            <a:pPr marL="82296" indent="0">
              <a:buNone/>
            </a:pPr>
            <a:r>
              <a:rPr lang="en-US" dirty="0" smtClean="0"/>
              <a:t>-&gt; a </a:t>
            </a:r>
            <a:r>
              <a:rPr lang="en-US" dirty="0"/>
              <a:t>long, usually hard seat for two or more people, often found in public places:</a:t>
            </a:r>
          </a:p>
          <a:p>
            <a:pPr marL="82296" indent="0">
              <a:buNone/>
            </a:pPr>
            <a:r>
              <a:rPr lang="en-US" dirty="0" smtClean="0"/>
              <a:t>Ex: a </a:t>
            </a:r>
            <a:r>
              <a:rPr lang="en-US" dirty="0"/>
              <a:t>park bench (= a seat in a public garden)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07388" y="0"/>
            <a:ext cx="7872984" cy="9144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886199"/>
            <a:ext cx="3447705" cy="253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547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7/27/2020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0"/>
            <a:ext cx="6754056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Lis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  <p:pic>
        <p:nvPicPr>
          <p:cNvPr id="9" name="Lis 2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1905000"/>
            <a:ext cx="609600" cy="609600"/>
          </a:xfrm>
          <a:prstGeom prst="rect">
            <a:avLst/>
          </a:prstGeom>
        </p:spPr>
      </p:pic>
      <p:pic>
        <p:nvPicPr>
          <p:cNvPr id="10" name="Lis 2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39200" y="3091543"/>
            <a:ext cx="609600" cy="609600"/>
          </a:xfrm>
          <a:prstGeom prst="rect">
            <a:avLst/>
          </a:prstGeom>
        </p:spPr>
      </p:pic>
      <p:pic>
        <p:nvPicPr>
          <p:cNvPr id="11" name="Lis 2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50086" y="4343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75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7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7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56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607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2.6 Listening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181600"/>
          </a:xfrm>
        </p:spPr>
        <p:txBody>
          <a:bodyPr>
            <a:normAutofit fontScale="85000" lnSpcReduction="20000"/>
          </a:bodyPr>
          <a:lstStyle/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They </a:t>
            </a:r>
            <a:r>
              <a:rPr lang="en-US" dirty="0"/>
              <a:t>met for [</a:t>
            </a:r>
            <a:r>
              <a:rPr lang="en-US" b="1" dirty="0"/>
              <a:t>breakfast</a:t>
            </a:r>
            <a:r>
              <a:rPr lang="en-US" dirty="0"/>
              <a:t> / lunch] yesterday.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restaurant didn’t accept [checks / </a:t>
            </a:r>
            <a:r>
              <a:rPr lang="en-US" b="1" dirty="0"/>
              <a:t>credit cards</a:t>
            </a:r>
            <a:r>
              <a:rPr lang="en-US" dirty="0"/>
              <a:t>].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[got her ID / </a:t>
            </a:r>
            <a:r>
              <a:rPr lang="en-US" b="1" dirty="0"/>
              <a:t>went to the bank] </a:t>
            </a:r>
            <a:r>
              <a:rPr lang="en-US" dirty="0"/>
              <a:t>and came back</a:t>
            </a:r>
            <a:r>
              <a:rPr lang="en-US" dirty="0" smtClean="0"/>
              <a:t>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They went to a [</a:t>
            </a:r>
            <a:r>
              <a:rPr lang="en-US" b="1" dirty="0"/>
              <a:t>scary movie </a:t>
            </a:r>
            <a:r>
              <a:rPr lang="en-US" dirty="0"/>
              <a:t>/ animated film]  last weekend.</a:t>
            </a:r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It </a:t>
            </a:r>
            <a:r>
              <a:rPr lang="en-US" dirty="0" smtClean="0"/>
              <a:t>w</a:t>
            </a:r>
            <a:r>
              <a:rPr lang="en-US" dirty="0"/>
              <a:t>a</a:t>
            </a:r>
            <a:r>
              <a:rPr lang="en-US" dirty="0" smtClean="0"/>
              <a:t>s </a:t>
            </a:r>
            <a:r>
              <a:rPr lang="en-US" dirty="0"/>
              <a:t>about a [</a:t>
            </a:r>
            <a:r>
              <a:rPr lang="en-US" b="1" dirty="0"/>
              <a:t>monster</a:t>
            </a:r>
            <a:r>
              <a:rPr lang="en-US" dirty="0"/>
              <a:t> / mermaid] in a lake.</a:t>
            </a:r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The [singing and </a:t>
            </a:r>
            <a:r>
              <a:rPr lang="en-US" dirty="0" smtClean="0"/>
              <a:t>dancing / </a:t>
            </a:r>
            <a:r>
              <a:rPr lang="en-US" b="1" dirty="0"/>
              <a:t>special effects</a:t>
            </a:r>
            <a:r>
              <a:rPr lang="en-US" dirty="0"/>
              <a:t>] were </a:t>
            </a:r>
            <a:r>
              <a:rPr lang="en-US" dirty="0" smtClean="0"/>
              <a:t>fantastic.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They went </a:t>
            </a:r>
            <a:r>
              <a:rPr lang="en-US" dirty="0" smtClean="0"/>
              <a:t>camping </a:t>
            </a:r>
            <a:r>
              <a:rPr lang="en-US" dirty="0"/>
              <a:t>for [a week / </a:t>
            </a:r>
            <a:r>
              <a:rPr lang="en-US" b="1" dirty="0"/>
              <a:t>the weekend</a:t>
            </a:r>
            <a:r>
              <a:rPr lang="en-US" dirty="0"/>
              <a:t>].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At first one weather was [</a:t>
            </a:r>
            <a:r>
              <a:rPr lang="en-US" b="1" dirty="0"/>
              <a:t>nice</a:t>
            </a:r>
            <a:r>
              <a:rPr lang="en-US" dirty="0"/>
              <a:t> / cloudy].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/>
              <a:t>Then it [cleared up / </a:t>
            </a:r>
            <a:r>
              <a:rPr lang="en-US" b="1" dirty="0"/>
              <a:t>started to </a:t>
            </a:r>
            <a:r>
              <a:rPr lang="en-US" b="1" dirty="0" smtClean="0"/>
              <a:t>rain</a:t>
            </a:r>
            <a:r>
              <a:rPr lang="en-US" dirty="0" smtClean="0"/>
              <a:t>].</a:t>
            </a:r>
            <a:endParaRPr lang="en-US" sz="2400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[did some errands / </a:t>
            </a:r>
            <a:r>
              <a:rPr lang="en-US" b="1" dirty="0"/>
              <a:t>went for a walk</a:t>
            </a:r>
            <a:r>
              <a:rPr lang="en-US" dirty="0"/>
              <a:t>] </a:t>
            </a:r>
            <a:r>
              <a:rPr lang="en-US" dirty="0" smtClean="0"/>
              <a:t>yesterday.</a:t>
            </a:r>
            <a:endParaRPr lang="en-US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First </a:t>
            </a:r>
            <a:r>
              <a:rPr lang="en-US" dirty="0"/>
              <a:t>she b</a:t>
            </a:r>
            <a:r>
              <a:rPr lang="en-US" dirty="0" smtClean="0"/>
              <a:t>ought </a:t>
            </a:r>
            <a:r>
              <a:rPr lang="en-US" dirty="0"/>
              <a:t>a [newspaper / </a:t>
            </a:r>
            <a:r>
              <a:rPr lang="en-US" b="1" dirty="0"/>
              <a:t>cup of coffee</a:t>
            </a:r>
            <a:r>
              <a:rPr lang="en-US" dirty="0" smtClean="0"/>
              <a:t>].</a:t>
            </a:r>
            <a:endParaRPr lang="en-US" dirty="0"/>
          </a:p>
          <a:p>
            <a:pPr marL="461963" lvl="1" indent="-461963" algn="just">
              <a:buFont typeface="+mj-lt"/>
              <a:buAutoNum type="arabicPeriod"/>
            </a:pPr>
            <a:r>
              <a:rPr lang="en-US" dirty="0" smtClean="0"/>
              <a:t>Then </a:t>
            </a:r>
            <a:r>
              <a:rPr lang="en-US" dirty="0"/>
              <a:t>she [made a phone call / </a:t>
            </a:r>
            <a:r>
              <a:rPr lang="en-US" b="1" dirty="0"/>
              <a:t>went to the park</a:t>
            </a:r>
            <a:r>
              <a:rPr lang="en-US" dirty="0"/>
              <a:t>].</a:t>
            </a:r>
            <a:endParaRPr lang="en-US" sz="2800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4800"/>
            <a:ext cx="8001000" cy="583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032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D0FA5-B17E-4735-959C-0D4E0FED8E08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381000"/>
            <a:ext cx="7853362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174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4800"/>
            <a:ext cx="8001000" cy="583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94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74469"/>
            <a:ext cx="7848600" cy="5569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10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4800"/>
            <a:ext cx="8001000" cy="583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7/27/2020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74469"/>
            <a:ext cx="7848600" cy="5569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8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330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10134</TotalTime>
  <Words>1069</Words>
  <Application>Microsoft Office PowerPoint</Application>
  <PresentationFormat>Custom</PresentationFormat>
  <Paragraphs>169</Paragraphs>
  <Slides>26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Solstice</vt:lpstr>
      <vt:lpstr>1_Solstice</vt:lpstr>
      <vt:lpstr>TRƯỜNG CAO ĐẲNG LÝ TỰ TRỌNG TP. HỒ CHÍ MINH</vt:lpstr>
      <vt:lpstr>KHOA KHOA HỌC CƠ BẢN</vt:lpstr>
      <vt:lpstr>PowerPoint Presentation</vt:lpstr>
      <vt:lpstr>PowerPoint Presentation</vt:lpstr>
      <vt:lpstr> UNIT 2: FREE TIME ACTIVITIES (TO BE CONTINUED) </vt:lpstr>
      <vt:lpstr>PowerPoint Presentation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PowerPoint Presentation</vt:lpstr>
      <vt:lpstr>2.6 Listening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911</cp:revision>
  <dcterms:created xsi:type="dcterms:W3CDTF">2017-11-18T13:40:10Z</dcterms:created>
  <dcterms:modified xsi:type="dcterms:W3CDTF">2020-07-27T12:22:20Z</dcterms:modified>
</cp:coreProperties>
</file>